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8" r:id="rId3"/>
    <p:sldId id="267" r:id="rId4"/>
    <p:sldId id="273" r:id="rId5"/>
    <p:sldId id="260" r:id="rId6"/>
    <p:sldId id="262" r:id="rId7"/>
    <p:sldId id="268" r:id="rId8"/>
    <p:sldId id="269" r:id="rId9"/>
    <p:sldId id="271" r:id="rId10"/>
    <p:sldId id="27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5D"/>
    <a:srgbClr val="DCC5ED"/>
    <a:srgbClr val="000000"/>
    <a:srgbClr val="FF0000"/>
    <a:srgbClr val="8A4411"/>
    <a:srgbClr val="CA22E6"/>
    <a:srgbClr val="305698"/>
    <a:srgbClr val="FFD54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77" autoAdjust="0"/>
  </p:normalViewPr>
  <p:slideViewPr>
    <p:cSldViewPr snapToGrid="0">
      <p:cViewPr varScale="1">
        <p:scale>
          <a:sx n="75" d="100"/>
          <a:sy n="75" d="100"/>
        </p:scale>
        <p:origin x="8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movahhe\Box\Courses\Wind%20Engineering\Project\Presentation\Time%20ser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IinUWI\Project\MATLAB\WaterLevel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WaterElevation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Sheet1!$A$2:$A$191</c:f>
              <c:numCache>
                <c:formatCode>General</c:formatCode>
                <c:ptCount val="190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45</c:v>
                </c:pt>
                <c:pt idx="4">
                  <c:v>60</c:v>
                </c:pt>
                <c:pt idx="5">
                  <c:v>75</c:v>
                </c:pt>
                <c:pt idx="6">
                  <c:v>90</c:v>
                </c:pt>
                <c:pt idx="7">
                  <c:v>105</c:v>
                </c:pt>
                <c:pt idx="8">
                  <c:v>120</c:v>
                </c:pt>
                <c:pt idx="9">
                  <c:v>135</c:v>
                </c:pt>
                <c:pt idx="10">
                  <c:v>150</c:v>
                </c:pt>
                <c:pt idx="11">
                  <c:v>165</c:v>
                </c:pt>
                <c:pt idx="12">
                  <c:v>180</c:v>
                </c:pt>
                <c:pt idx="13">
                  <c:v>195</c:v>
                </c:pt>
                <c:pt idx="14">
                  <c:v>210</c:v>
                </c:pt>
                <c:pt idx="15">
                  <c:v>225</c:v>
                </c:pt>
                <c:pt idx="16">
                  <c:v>240</c:v>
                </c:pt>
                <c:pt idx="17">
                  <c:v>255</c:v>
                </c:pt>
                <c:pt idx="18">
                  <c:v>270</c:v>
                </c:pt>
                <c:pt idx="19">
                  <c:v>285</c:v>
                </c:pt>
                <c:pt idx="20">
                  <c:v>300</c:v>
                </c:pt>
                <c:pt idx="21">
                  <c:v>315</c:v>
                </c:pt>
                <c:pt idx="22">
                  <c:v>330</c:v>
                </c:pt>
                <c:pt idx="23">
                  <c:v>345</c:v>
                </c:pt>
                <c:pt idx="24">
                  <c:v>360</c:v>
                </c:pt>
                <c:pt idx="25">
                  <c:v>375</c:v>
                </c:pt>
                <c:pt idx="26">
                  <c:v>390</c:v>
                </c:pt>
                <c:pt idx="27">
                  <c:v>405</c:v>
                </c:pt>
                <c:pt idx="28">
                  <c:v>420</c:v>
                </c:pt>
                <c:pt idx="29">
                  <c:v>435</c:v>
                </c:pt>
                <c:pt idx="30">
                  <c:v>450</c:v>
                </c:pt>
                <c:pt idx="31">
                  <c:v>465</c:v>
                </c:pt>
                <c:pt idx="32">
                  <c:v>480</c:v>
                </c:pt>
                <c:pt idx="33">
                  <c:v>495</c:v>
                </c:pt>
                <c:pt idx="34">
                  <c:v>510</c:v>
                </c:pt>
                <c:pt idx="35">
                  <c:v>525</c:v>
                </c:pt>
                <c:pt idx="36">
                  <c:v>540</c:v>
                </c:pt>
                <c:pt idx="37">
                  <c:v>555</c:v>
                </c:pt>
                <c:pt idx="38">
                  <c:v>570</c:v>
                </c:pt>
                <c:pt idx="39">
                  <c:v>585</c:v>
                </c:pt>
                <c:pt idx="40">
                  <c:v>600</c:v>
                </c:pt>
                <c:pt idx="41">
                  <c:v>615</c:v>
                </c:pt>
                <c:pt idx="42">
                  <c:v>630</c:v>
                </c:pt>
                <c:pt idx="43">
                  <c:v>645</c:v>
                </c:pt>
                <c:pt idx="44">
                  <c:v>660</c:v>
                </c:pt>
                <c:pt idx="45">
                  <c:v>675</c:v>
                </c:pt>
                <c:pt idx="46">
                  <c:v>690</c:v>
                </c:pt>
                <c:pt idx="47">
                  <c:v>705</c:v>
                </c:pt>
                <c:pt idx="48">
                  <c:v>720</c:v>
                </c:pt>
                <c:pt idx="49">
                  <c:v>735</c:v>
                </c:pt>
                <c:pt idx="50">
                  <c:v>750</c:v>
                </c:pt>
                <c:pt idx="51">
                  <c:v>765</c:v>
                </c:pt>
                <c:pt idx="52">
                  <c:v>780</c:v>
                </c:pt>
                <c:pt idx="53">
                  <c:v>795</c:v>
                </c:pt>
                <c:pt idx="54">
                  <c:v>810</c:v>
                </c:pt>
                <c:pt idx="55">
                  <c:v>825</c:v>
                </c:pt>
                <c:pt idx="56">
                  <c:v>840</c:v>
                </c:pt>
                <c:pt idx="57">
                  <c:v>855</c:v>
                </c:pt>
                <c:pt idx="58">
                  <c:v>870</c:v>
                </c:pt>
                <c:pt idx="59">
                  <c:v>885</c:v>
                </c:pt>
                <c:pt idx="60">
                  <c:v>900</c:v>
                </c:pt>
                <c:pt idx="61">
                  <c:v>915</c:v>
                </c:pt>
                <c:pt idx="62">
                  <c:v>930</c:v>
                </c:pt>
                <c:pt idx="63">
                  <c:v>945</c:v>
                </c:pt>
                <c:pt idx="64">
                  <c:v>960</c:v>
                </c:pt>
                <c:pt idx="65">
                  <c:v>975</c:v>
                </c:pt>
                <c:pt idx="66">
                  <c:v>990</c:v>
                </c:pt>
                <c:pt idx="67">
                  <c:v>1005</c:v>
                </c:pt>
                <c:pt idx="68">
                  <c:v>1020</c:v>
                </c:pt>
                <c:pt idx="69">
                  <c:v>1035</c:v>
                </c:pt>
                <c:pt idx="70">
                  <c:v>1050</c:v>
                </c:pt>
                <c:pt idx="71">
                  <c:v>1065</c:v>
                </c:pt>
                <c:pt idx="72">
                  <c:v>1080</c:v>
                </c:pt>
                <c:pt idx="73">
                  <c:v>1095</c:v>
                </c:pt>
                <c:pt idx="74">
                  <c:v>1110</c:v>
                </c:pt>
                <c:pt idx="75">
                  <c:v>1125</c:v>
                </c:pt>
                <c:pt idx="76">
                  <c:v>1140</c:v>
                </c:pt>
                <c:pt idx="77">
                  <c:v>1155</c:v>
                </c:pt>
                <c:pt idx="78">
                  <c:v>1170</c:v>
                </c:pt>
                <c:pt idx="79">
                  <c:v>1185</c:v>
                </c:pt>
                <c:pt idx="80">
                  <c:v>1200</c:v>
                </c:pt>
                <c:pt idx="81">
                  <c:v>1215</c:v>
                </c:pt>
                <c:pt idx="82">
                  <c:v>1230</c:v>
                </c:pt>
                <c:pt idx="83">
                  <c:v>1245</c:v>
                </c:pt>
                <c:pt idx="84">
                  <c:v>1260</c:v>
                </c:pt>
                <c:pt idx="85">
                  <c:v>1275</c:v>
                </c:pt>
                <c:pt idx="86">
                  <c:v>1290</c:v>
                </c:pt>
                <c:pt idx="87">
                  <c:v>1305</c:v>
                </c:pt>
                <c:pt idx="88">
                  <c:v>1320</c:v>
                </c:pt>
                <c:pt idx="89">
                  <c:v>1335</c:v>
                </c:pt>
                <c:pt idx="90">
                  <c:v>1350</c:v>
                </c:pt>
                <c:pt idx="91">
                  <c:v>1365</c:v>
                </c:pt>
                <c:pt idx="92">
                  <c:v>1380</c:v>
                </c:pt>
                <c:pt idx="93">
                  <c:v>1395</c:v>
                </c:pt>
                <c:pt idx="94">
                  <c:v>1410</c:v>
                </c:pt>
                <c:pt idx="95">
                  <c:v>1425</c:v>
                </c:pt>
                <c:pt idx="96">
                  <c:v>1440</c:v>
                </c:pt>
                <c:pt idx="97">
                  <c:v>1455</c:v>
                </c:pt>
                <c:pt idx="98">
                  <c:v>1470</c:v>
                </c:pt>
                <c:pt idx="99">
                  <c:v>1485</c:v>
                </c:pt>
                <c:pt idx="100">
                  <c:v>1500</c:v>
                </c:pt>
                <c:pt idx="101">
                  <c:v>1515</c:v>
                </c:pt>
                <c:pt idx="102">
                  <c:v>1530</c:v>
                </c:pt>
                <c:pt idx="103">
                  <c:v>1545</c:v>
                </c:pt>
                <c:pt idx="104">
                  <c:v>1560</c:v>
                </c:pt>
                <c:pt idx="105">
                  <c:v>1575</c:v>
                </c:pt>
                <c:pt idx="106">
                  <c:v>1590</c:v>
                </c:pt>
                <c:pt idx="107">
                  <c:v>1605</c:v>
                </c:pt>
                <c:pt idx="108">
                  <c:v>1620</c:v>
                </c:pt>
                <c:pt idx="109">
                  <c:v>1635</c:v>
                </c:pt>
                <c:pt idx="110">
                  <c:v>1650</c:v>
                </c:pt>
                <c:pt idx="111">
                  <c:v>1665</c:v>
                </c:pt>
                <c:pt idx="112">
                  <c:v>1680</c:v>
                </c:pt>
                <c:pt idx="113">
                  <c:v>1695</c:v>
                </c:pt>
                <c:pt idx="114">
                  <c:v>1710</c:v>
                </c:pt>
                <c:pt idx="115">
                  <c:v>1725</c:v>
                </c:pt>
                <c:pt idx="116">
                  <c:v>1740</c:v>
                </c:pt>
                <c:pt idx="117">
                  <c:v>1755</c:v>
                </c:pt>
                <c:pt idx="118">
                  <c:v>1770</c:v>
                </c:pt>
                <c:pt idx="119">
                  <c:v>1785</c:v>
                </c:pt>
                <c:pt idx="120">
                  <c:v>1800</c:v>
                </c:pt>
                <c:pt idx="121">
                  <c:v>1815</c:v>
                </c:pt>
                <c:pt idx="122">
                  <c:v>1830</c:v>
                </c:pt>
                <c:pt idx="123">
                  <c:v>1845</c:v>
                </c:pt>
                <c:pt idx="124">
                  <c:v>1860</c:v>
                </c:pt>
                <c:pt idx="125">
                  <c:v>1875</c:v>
                </c:pt>
                <c:pt idx="126">
                  <c:v>1890</c:v>
                </c:pt>
                <c:pt idx="127">
                  <c:v>1905</c:v>
                </c:pt>
                <c:pt idx="128">
                  <c:v>1920</c:v>
                </c:pt>
                <c:pt idx="129">
                  <c:v>1935</c:v>
                </c:pt>
                <c:pt idx="130">
                  <c:v>1950</c:v>
                </c:pt>
                <c:pt idx="131">
                  <c:v>1965</c:v>
                </c:pt>
                <c:pt idx="132">
                  <c:v>1980</c:v>
                </c:pt>
                <c:pt idx="133">
                  <c:v>1995</c:v>
                </c:pt>
                <c:pt idx="134">
                  <c:v>2010</c:v>
                </c:pt>
                <c:pt idx="135">
                  <c:v>2025</c:v>
                </c:pt>
                <c:pt idx="136">
                  <c:v>2040</c:v>
                </c:pt>
                <c:pt idx="137">
                  <c:v>2055</c:v>
                </c:pt>
                <c:pt idx="138">
                  <c:v>2070</c:v>
                </c:pt>
                <c:pt idx="139">
                  <c:v>2085</c:v>
                </c:pt>
                <c:pt idx="140">
                  <c:v>2100</c:v>
                </c:pt>
                <c:pt idx="141">
                  <c:v>2115</c:v>
                </c:pt>
                <c:pt idx="142">
                  <c:v>2130</c:v>
                </c:pt>
                <c:pt idx="143">
                  <c:v>2145</c:v>
                </c:pt>
                <c:pt idx="144">
                  <c:v>2160</c:v>
                </c:pt>
                <c:pt idx="145">
                  <c:v>2175</c:v>
                </c:pt>
                <c:pt idx="146">
                  <c:v>2190</c:v>
                </c:pt>
                <c:pt idx="147">
                  <c:v>2205</c:v>
                </c:pt>
                <c:pt idx="148">
                  <c:v>2220</c:v>
                </c:pt>
                <c:pt idx="149">
                  <c:v>2235</c:v>
                </c:pt>
                <c:pt idx="150">
                  <c:v>2250</c:v>
                </c:pt>
                <c:pt idx="151">
                  <c:v>2265</c:v>
                </c:pt>
                <c:pt idx="152">
                  <c:v>2280</c:v>
                </c:pt>
                <c:pt idx="153">
                  <c:v>2295</c:v>
                </c:pt>
                <c:pt idx="154">
                  <c:v>2310</c:v>
                </c:pt>
                <c:pt idx="155">
                  <c:v>2325</c:v>
                </c:pt>
                <c:pt idx="156">
                  <c:v>2340</c:v>
                </c:pt>
                <c:pt idx="157">
                  <c:v>2355</c:v>
                </c:pt>
                <c:pt idx="158">
                  <c:v>2370</c:v>
                </c:pt>
                <c:pt idx="159">
                  <c:v>2385</c:v>
                </c:pt>
                <c:pt idx="160">
                  <c:v>2400</c:v>
                </c:pt>
                <c:pt idx="161">
                  <c:v>2415</c:v>
                </c:pt>
                <c:pt idx="162">
                  <c:v>2430</c:v>
                </c:pt>
                <c:pt idx="163">
                  <c:v>2445</c:v>
                </c:pt>
                <c:pt idx="164">
                  <c:v>2460</c:v>
                </c:pt>
                <c:pt idx="165">
                  <c:v>2475</c:v>
                </c:pt>
                <c:pt idx="166">
                  <c:v>2490</c:v>
                </c:pt>
                <c:pt idx="167">
                  <c:v>2505</c:v>
                </c:pt>
                <c:pt idx="168">
                  <c:v>2520</c:v>
                </c:pt>
                <c:pt idx="169">
                  <c:v>2535</c:v>
                </c:pt>
                <c:pt idx="170">
                  <c:v>2550</c:v>
                </c:pt>
                <c:pt idx="171">
                  <c:v>2565</c:v>
                </c:pt>
                <c:pt idx="172">
                  <c:v>2580</c:v>
                </c:pt>
                <c:pt idx="173">
                  <c:v>2595</c:v>
                </c:pt>
                <c:pt idx="174">
                  <c:v>2610</c:v>
                </c:pt>
                <c:pt idx="175">
                  <c:v>2625</c:v>
                </c:pt>
                <c:pt idx="176">
                  <c:v>2640</c:v>
                </c:pt>
                <c:pt idx="177">
                  <c:v>2655</c:v>
                </c:pt>
                <c:pt idx="178">
                  <c:v>2670</c:v>
                </c:pt>
                <c:pt idx="179">
                  <c:v>2685</c:v>
                </c:pt>
                <c:pt idx="180">
                  <c:v>2700</c:v>
                </c:pt>
                <c:pt idx="181">
                  <c:v>2715</c:v>
                </c:pt>
                <c:pt idx="182">
                  <c:v>2730</c:v>
                </c:pt>
                <c:pt idx="183">
                  <c:v>2745</c:v>
                </c:pt>
                <c:pt idx="184">
                  <c:v>2760</c:v>
                </c:pt>
                <c:pt idx="185">
                  <c:v>2775</c:v>
                </c:pt>
                <c:pt idx="186">
                  <c:v>2790</c:v>
                </c:pt>
                <c:pt idx="187">
                  <c:v>2805</c:v>
                </c:pt>
                <c:pt idx="188">
                  <c:v>2820</c:v>
                </c:pt>
                <c:pt idx="189">
                  <c:v>2835</c:v>
                </c:pt>
              </c:numCache>
            </c:numRef>
          </c:xVal>
          <c:yVal>
            <c:numRef>
              <c:f>Sheet1!$B$2:$B$191</c:f>
              <c:numCache>
                <c:formatCode>General</c:formatCode>
                <c:ptCount val="190"/>
                <c:pt idx="0">
                  <c:v>0.227259133</c:v>
                </c:pt>
                <c:pt idx="1">
                  <c:v>0.27019891899999998</c:v>
                </c:pt>
                <c:pt idx="2">
                  <c:v>0.32750528200000001</c:v>
                </c:pt>
                <c:pt idx="3">
                  <c:v>0.39477125699999999</c:v>
                </c:pt>
                <c:pt idx="4">
                  <c:v>0.47093608199999998</c:v>
                </c:pt>
                <c:pt idx="5">
                  <c:v>0.55117240300000003</c:v>
                </c:pt>
                <c:pt idx="6">
                  <c:v>0.63687234000000004</c:v>
                </c:pt>
                <c:pt idx="7">
                  <c:v>0.72271451099999995</c:v>
                </c:pt>
                <c:pt idx="8">
                  <c:v>0.80616474400000004</c:v>
                </c:pt>
                <c:pt idx="9">
                  <c:v>0.88857911099999998</c:v>
                </c:pt>
                <c:pt idx="10">
                  <c:v>0.97098879599999999</c:v>
                </c:pt>
                <c:pt idx="11">
                  <c:v>1.058253909</c:v>
                </c:pt>
                <c:pt idx="12">
                  <c:v>1.146792606</c:v>
                </c:pt>
                <c:pt idx="13">
                  <c:v>1.2292530500000001</c:v>
                </c:pt>
                <c:pt idx="14">
                  <c:v>1.305906185</c:v>
                </c:pt>
                <c:pt idx="15">
                  <c:v>1.3795459409999999</c:v>
                </c:pt>
                <c:pt idx="16">
                  <c:v>1.447534785</c:v>
                </c:pt>
                <c:pt idx="17">
                  <c:v>1.5097413340000001</c:v>
                </c:pt>
                <c:pt idx="18">
                  <c:v>1.5737239030000001</c:v>
                </c:pt>
                <c:pt idx="19">
                  <c:v>1.632427965</c:v>
                </c:pt>
                <c:pt idx="20">
                  <c:v>1.689163645</c:v>
                </c:pt>
                <c:pt idx="21">
                  <c:v>1.7350308729999999</c:v>
                </c:pt>
                <c:pt idx="22">
                  <c:v>1.771454928</c:v>
                </c:pt>
                <c:pt idx="23">
                  <c:v>1.8021961820000001</c:v>
                </c:pt>
                <c:pt idx="24">
                  <c:v>1.8234958290000001</c:v>
                </c:pt>
                <c:pt idx="25">
                  <c:v>1.8304659350000001</c:v>
                </c:pt>
                <c:pt idx="26">
                  <c:v>1.8213913100000001</c:v>
                </c:pt>
                <c:pt idx="27">
                  <c:v>1.795787</c:v>
                </c:pt>
                <c:pt idx="28">
                  <c:v>1.753531567</c:v>
                </c:pt>
                <c:pt idx="29">
                  <c:v>1.6980730639999999</c:v>
                </c:pt>
                <c:pt idx="30">
                  <c:v>1.6351746199999999</c:v>
                </c:pt>
                <c:pt idx="31">
                  <c:v>1.5705044939999999</c:v>
                </c:pt>
                <c:pt idx="32">
                  <c:v>1.4958080929999999</c:v>
                </c:pt>
                <c:pt idx="33">
                  <c:v>1.420293794</c:v>
                </c:pt>
                <c:pt idx="34">
                  <c:v>1.342995304</c:v>
                </c:pt>
                <c:pt idx="35">
                  <c:v>1.2702035229999999</c:v>
                </c:pt>
                <c:pt idx="36">
                  <c:v>1.196977784</c:v>
                </c:pt>
                <c:pt idx="37">
                  <c:v>1.1294145149999999</c:v>
                </c:pt>
                <c:pt idx="38">
                  <c:v>1.073116945</c:v>
                </c:pt>
                <c:pt idx="39">
                  <c:v>1.031126969</c:v>
                </c:pt>
                <c:pt idx="40">
                  <c:v>0.98798890100000003</c:v>
                </c:pt>
                <c:pt idx="41">
                  <c:v>0.95288722599999998</c:v>
                </c:pt>
                <c:pt idx="42">
                  <c:v>0.92437305599999997</c:v>
                </c:pt>
                <c:pt idx="43">
                  <c:v>0.90675799300000004</c:v>
                </c:pt>
                <c:pt idx="44">
                  <c:v>0.90529022999999997</c:v>
                </c:pt>
                <c:pt idx="45">
                  <c:v>0.92933528600000004</c:v>
                </c:pt>
                <c:pt idx="46">
                  <c:v>0.96682172899999996</c:v>
                </c:pt>
                <c:pt idx="47">
                  <c:v>1.0095155650000001</c:v>
                </c:pt>
                <c:pt idx="48">
                  <c:v>1.0654272119999999</c:v>
                </c:pt>
                <c:pt idx="49">
                  <c:v>1.137141143</c:v>
                </c:pt>
                <c:pt idx="50">
                  <c:v>1.223043313</c:v>
                </c:pt>
                <c:pt idx="51">
                  <c:v>1.3158886999999999</c:v>
                </c:pt>
                <c:pt idx="52">
                  <c:v>1.413722307</c:v>
                </c:pt>
                <c:pt idx="53">
                  <c:v>1.5289528240000001</c:v>
                </c:pt>
                <c:pt idx="54">
                  <c:v>1.641241913</c:v>
                </c:pt>
                <c:pt idx="55">
                  <c:v>1.7418245290000001</c:v>
                </c:pt>
                <c:pt idx="56">
                  <c:v>1.8215990099999999</c:v>
                </c:pt>
                <c:pt idx="57">
                  <c:v>1.896900037</c:v>
                </c:pt>
                <c:pt idx="58">
                  <c:v>1.9682100499999999</c:v>
                </c:pt>
                <c:pt idx="59">
                  <c:v>2.055660762</c:v>
                </c:pt>
                <c:pt idx="60">
                  <c:v>2.149507904</c:v>
                </c:pt>
                <c:pt idx="61">
                  <c:v>2.2489983640000002</c:v>
                </c:pt>
                <c:pt idx="62">
                  <c:v>2.3521430579999998</c:v>
                </c:pt>
                <c:pt idx="63">
                  <c:v>2.4626888459999998</c:v>
                </c:pt>
                <c:pt idx="64">
                  <c:v>2.589137773</c:v>
                </c:pt>
                <c:pt idx="65">
                  <c:v>2.7258516300000002</c:v>
                </c:pt>
                <c:pt idx="66">
                  <c:v>2.8618850899999999</c:v>
                </c:pt>
                <c:pt idx="67">
                  <c:v>2.9990484159999999</c:v>
                </c:pt>
                <c:pt idx="68">
                  <c:v>3.1541139669999998</c:v>
                </c:pt>
                <c:pt idx="69">
                  <c:v>3.288317535</c:v>
                </c:pt>
                <c:pt idx="70">
                  <c:v>3.3966082110000002</c:v>
                </c:pt>
                <c:pt idx="71">
                  <c:v>3.4667591789999999</c:v>
                </c:pt>
                <c:pt idx="72">
                  <c:v>3.497202685</c:v>
                </c:pt>
                <c:pt idx="73">
                  <c:v>3.5040475340000001</c:v>
                </c:pt>
                <c:pt idx="74">
                  <c:v>3.4896496300000002</c:v>
                </c:pt>
                <c:pt idx="75">
                  <c:v>3.4189907260000001</c:v>
                </c:pt>
                <c:pt idx="76">
                  <c:v>3.2868919559999998</c:v>
                </c:pt>
                <c:pt idx="77">
                  <c:v>3.0991549620000001</c:v>
                </c:pt>
                <c:pt idx="78">
                  <c:v>2.896172183</c:v>
                </c:pt>
                <c:pt idx="79">
                  <c:v>2.69993032</c:v>
                </c:pt>
                <c:pt idx="80">
                  <c:v>2.5297742599999999</c:v>
                </c:pt>
                <c:pt idx="81">
                  <c:v>2.395289811</c:v>
                </c:pt>
                <c:pt idx="82">
                  <c:v>2.255092002</c:v>
                </c:pt>
                <c:pt idx="83">
                  <c:v>2.1080368520000001</c:v>
                </c:pt>
                <c:pt idx="84">
                  <c:v>1.959630137</c:v>
                </c:pt>
                <c:pt idx="85">
                  <c:v>1.811921111</c:v>
                </c:pt>
                <c:pt idx="86">
                  <c:v>1.669445351</c:v>
                </c:pt>
                <c:pt idx="87">
                  <c:v>1.5242839720000001</c:v>
                </c:pt>
                <c:pt idx="88">
                  <c:v>1.376819676</c:v>
                </c:pt>
                <c:pt idx="89">
                  <c:v>1.2306348949999999</c:v>
                </c:pt>
                <c:pt idx="90">
                  <c:v>1.079677977</c:v>
                </c:pt>
                <c:pt idx="91">
                  <c:v>0.92287385600000005</c:v>
                </c:pt>
                <c:pt idx="92">
                  <c:v>0.79479414000000004</c:v>
                </c:pt>
                <c:pt idx="93">
                  <c:v>0.67395116200000005</c:v>
                </c:pt>
                <c:pt idx="94">
                  <c:v>0.58628221300000005</c:v>
                </c:pt>
                <c:pt idx="95">
                  <c:v>0.51991650099999998</c:v>
                </c:pt>
                <c:pt idx="96">
                  <c:v>0.46155072200000002</c:v>
                </c:pt>
                <c:pt idx="97">
                  <c:v>0.43506334000000002</c:v>
                </c:pt>
                <c:pt idx="98">
                  <c:v>0.41521519000000001</c:v>
                </c:pt>
                <c:pt idx="99">
                  <c:v>0.43263280100000001</c:v>
                </c:pt>
                <c:pt idx="100">
                  <c:v>0.44078274299999998</c:v>
                </c:pt>
                <c:pt idx="101">
                  <c:v>0.47953136600000001</c:v>
                </c:pt>
                <c:pt idx="102">
                  <c:v>0.51876530499999995</c:v>
                </c:pt>
                <c:pt idx="103">
                  <c:v>0.58218446700000004</c:v>
                </c:pt>
                <c:pt idx="104">
                  <c:v>0.66963724800000002</c:v>
                </c:pt>
                <c:pt idx="105">
                  <c:v>0.77006498000000001</c:v>
                </c:pt>
                <c:pt idx="106">
                  <c:v>0.86918337099999998</c:v>
                </c:pt>
                <c:pt idx="107">
                  <c:v>0.97748622699999999</c:v>
                </c:pt>
                <c:pt idx="108">
                  <c:v>1.0803117440000001</c:v>
                </c:pt>
                <c:pt idx="109">
                  <c:v>1.177628924</c:v>
                </c:pt>
                <c:pt idx="110">
                  <c:v>1.269079611</c:v>
                </c:pt>
                <c:pt idx="111">
                  <c:v>1.3575919270000001</c:v>
                </c:pt>
                <c:pt idx="112">
                  <c:v>1.441544599</c:v>
                </c:pt>
                <c:pt idx="113">
                  <c:v>1.506126614</c:v>
                </c:pt>
                <c:pt idx="114">
                  <c:v>1.556141244</c:v>
                </c:pt>
                <c:pt idx="115">
                  <c:v>1.587247385</c:v>
                </c:pt>
                <c:pt idx="116">
                  <c:v>1.6038608830000001</c:v>
                </c:pt>
                <c:pt idx="117">
                  <c:v>1.605890609</c:v>
                </c:pt>
                <c:pt idx="118">
                  <c:v>1.5865092789999999</c:v>
                </c:pt>
                <c:pt idx="119">
                  <c:v>1.556066255</c:v>
                </c:pt>
                <c:pt idx="120">
                  <c:v>1.516137259</c:v>
                </c:pt>
                <c:pt idx="121">
                  <c:v>1.4668220839999999</c:v>
                </c:pt>
                <c:pt idx="122">
                  <c:v>1.4037253169999999</c:v>
                </c:pt>
                <c:pt idx="123">
                  <c:v>1.342946969</c:v>
                </c:pt>
                <c:pt idx="124">
                  <c:v>1.270941377</c:v>
                </c:pt>
                <c:pt idx="125">
                  <c:v>1.2035337209999999</c:v>
                </c:pt>
                <c:pt idx="126">
                  <c:v>1.1321910209999999</c:v>
                </c:pt>
                <c:pt idx="127">
                  <c:v>1.0626938779999999</c:v>
                </c:pt>
                <c:pt idx="128">
                  <c:v>0.99159362100000004</c:v>
                </c:pt>
                <c:pt idx="129">
                  <c:v>0.92583638800000001</c:v>
                </c:pt>
                <c:pt idx="130">
                  <c:v>0.85874835299999996</c:v>
                </c:pt>
                <c:pt idx="131">
                  <c:v>0.78643720900000003</c:v>
                </c:pt>
                <c:pt idx="132">
                  <c:v>0.72535902699999999</c:v>
                </c:pt>
                <c:pt idx="133">
                  <c:v>0.65740787199999995</c:v>
                </c:pt>
                <c:pt idx="134">
                  <c:v>0.59347894099999998</c:v>
                </c:pt>
                <c:pt idx="135">
                  <c:v>0.53979674799999999</c:v>
                </c:pt>
                <c:pt idx="136">
                  <c:v>0.48054193099999998</c:v>
                </c:pt>
                <c:pt idx="137">
                  <c:v>0.41628679899999999</c:v>
                </c:pt>
                <c:pt idx="138">
                  <c:v>0.33728904500000001</c:v>
                </c:pt>
                <c:pt idx="139">
                  <c:v>0.26996025400000001</c:v>
                </c:pt>
                <c:pt idx="140">
                  <c:v>0.19043315099999999</c:v>
                </c:pt>
                <c:pt idx="141">
                  <c:v>9.0573239E-2</c:v>
                </c:pt>
                <c:pt idx="142">
                  <c:v>5.2443389999999998E-3</c:v>
                </c:pt>
                <c:pt idx="143">
                  <c:v>-5.7284974000000002E-2</c:v>
                </c:pt>
                <c:pt idx="144">
                  <c:v>-0.11854653135</c:v>
                </c:pt>
                <c:pt idx="145">
                  <c:v>-0.17789786413563</c:v>
                </c:pt>
                <c:pt idx="146">
                  <c:v>-0.25326908768</c:v>
                </c:pt>
                <c:pt idx="147">
                  <c:v>-0.2495498735435</c:v>
                </c:pt>
                <c:pt idx="148">
                  <c:v>-0.24985021630000001</c:v>
                </c:pt>
                <c:pt idx="149">
                  <c:v>-0.23098751350499999</c:v>
                </c:pt>
                <c:pt idx="150">
                  <c:v>-0.21706970128</c:v>
                </c:pt>
                <c:pt idx="151">
                  <c:v>-0.18436890450000001</c:v>
                </c:pt>
                <c:pt idx="152">
                  <c:v>-0.12960218703000001</c:v>
                </c:pt>
                <c:pt idx="153">
                  <c:v>-7.4162801E-2</c:v>
                </c:pt>
                <c:pt idx="154">
                  <c:v>1.832462E-2</c:v>
                </c:pt>
                <c:pt idx="155">
                  <c:v>0.13934318600000001</c:v>
                </c:pt>
                <c:pt idx="156">
                  <c:v>0.25279579000000002</c:v>
                </c:pt>
                <c:pt idx="157">
                  <c:v>0.37598405000000001</c:v>
                </c:pt>
                <c:pt idx="158">
                  <c:v>0.49486386500000001</c:v>
                </c:pt>
                <c:pt idx="159">
                  <c:v>0.61843846199999997</c:v>
                </c:pt>
                <c:pt idx="160">
                  <c:v>0.72304577699999995</c:v>
                </c:pt>
                <c:pt idx="161">
                  <c:v>0.82294025199999998</c:v>
                </c:pt>
                <c:pt idx="162">
                  <c:v>0.89756730200000001</c:v>
                </c:pt>
                <c:pt idx="163">
                  <c:v>0.96462952999999996</c:v>
                </c:pt>
                <c:pt idx="164">
                  <c:v>1.005533491</c:v>
                </c:pt>
                <c:pt idx="165">
                  <c:v>1.0336779970000001</c:v>
                </c:pt>
                <c:pt idx="166">
                  <c:v>1.05505838</c:v>
                </c:pt>
                <c:pt idx="167">
                  <c:v>1.052297528</c:v>
                </c:pt>
                <c:pt idx="168">
                  <c:v>1.044495779</c:v>
                </c:pt>
                <c:pt idx="169">
                  <c:v>1.0216392489999999</c:v>
                </c:pt>
                <c:pt idx="170">
                  <c:v>0.99780164299999996</c:v>
                </c:pt>
                <c:pt idx="171">
                  <c:v>0.95984058500000002</c:v>
                </c:pt>
                <c:pt idx="172">
                  <c:v>0.91238643600000002</c:v>
                </c:pt>
                <c:pt idx="173">
                  <c:v>0.85378547900000001</c:v>
                </c:pt>
                <c:pt idx="174">
                  <c:v>0.78119627800000002</c:v>
                </c:pt>
                <c:pt idx="175">
                  <c:v>0.70871192999999999</c:v>
                </c:pt>
                <c:pt idx="176">
                  <c:v>0.64203933700000004</c:v>
                </c:pt>
                <c:pt idx="177">
                  <c:v>0.56811327899999997</c:v>
                </c:pt>
                <c:pt idx="178">
                  <c:v>0.50614033199999997</c:v>
                </c:pt>
                <c:pt idx="179">
                  <c:v>0.45134727400000002</c:v>
                </c:pt>
                <c:pt idx="180">
                  <c:v>0.393306559</c:v>
                </c:pt>
                <c:pt idx="181">
                  <c:v>0.33245987100000002</c:v>
                </c:pt>
                <c:pt idx="182">
                  <c:v>0.272502835</c:v>
                </c:pt>
                <c:pt idx="183">
                  <c:v>0.20240488000000001</c:v>
                </c:pt>
                <c:pt idx="184">
                  <c:v>0.15199805</c:v>
                </c:pt>
                <c:pt idx="185">
                  <c:v>0.110618069</c:v>
                </c:pt>
                <c:pt idx="186">
                  <c:v>5.8023104999999998E-2</c:v>
                </c:pt>
                <c:pt idx="187">
                  <c:v>1.2000622000000001E-2</c:v>
                </c:pt>
                <c:pt idx="188">
                  <c:v>-3.5648546000000003E-2</c:v>
                </c:pt>
                <c:pt idx="189">
                  <c:v>-7.8695512999999995E-2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F11-4404-907E-39B6A9726B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7905008"/>
        <c:axId val="2107988447"/>
      </c:scatterChart>
      <c:valAx>
        <c:axId val="1407905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988447"/>
        <c:crosses val="autoZero"/>
        <c:crossBetween val="midCat"/>
      </c:valAx>
      <c:valAx>
        <c:axId val="210798844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Water Elevation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7905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rgbClr val="C00000"/>
      </a:solidFill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'sc1'!$C$1</c:f>
              <c:strCache>
                <c:ptCount val="1"/>
                <c:pt idx="0">
                  <c:v>Water Elevation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'sc1'!$A$2:$A$40</c:f>
              <c:numCache>
                <c:formatCode>General</c:formatCode>
                <c:ptCount val="39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</c:numCache>
            </c:numRef>
          </c:xVal>
          <c:yVal>
            <c:numRef>
              <c:f>'sc1'!$C$2:$C$40</c:f>
              <c:numCache>
                <c:formatCode>General</c:formatCode>
                <c:ptCount val="39"/>
                <c:pt idx="0">
                  <c:v>0</c:v>
                </c:pt>
                <c:pt idx="1">
                  <c:v>4.4444444444444446</c:v>
                </c:pt>
                <c:pt idx="2">
                  <c:v>6.6666666666666679</c:v>
                </c:pt>
                <c:pt idx="3">
                  <c:v>5.5555555555555554</c:v>
                </c:pt>
                <c:pt idx="4">
                  <c:v>8.8888888888888893</c:v>
                </c:pt>
                <c:pt idx="5">
                  <c:v>12.222222222222221</c:v>
                </c:pt>
                <c:pt idx="6">
                  <c:v>11.111111111111111</c:v>
                </c:pt>
                <c:pt idx="7">
                  <c:v>7.7777777777777786</c:v>
                </c:pt>
                <c:pt idx="8">
                  <c:v>6.6666666666666679</c:v>
                </c:pt>
                <c:pt idx="9">
                  <c:v>10</c:v>
                </c:pt>
                <c:pt idx="10">
                  <c:v>13.333333333333336</c:v>
                </c:pt>
                <c:pt idx="11">
                  <c:v>15.555555555555557</c:v>
                </c:pt>
                <c:pt idx="12">
                  <c:v>13.333333333333336</c:v>
                </c:pt>
                <c:pt idx="13">
                  <c:v>8.8888888888888893</c:v>
                </c:pt>
                <c:pt idx="14">
                  <c:v>5.5555555555555554</c:v>
                </c:pt>
                <c:pt idx="15">
                  <c:v>7.7777777777777786</c:v>
                </c:pt>
                <c:pt idx="16">
                  <c:v>3.3333333333333339</c:v>
                </c:pt>
                <c:pt idx="17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618-4AF2-AEC9-3A06A441A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6060111"/>
        <c:axId val="1536060591"/>
      </c:scatterChart>
      <c:valAx>
        <c:axId val="1536060111"/>
        <c:scaling>
          <c:orientation val="minMax"/>
          <c:max val="3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(</a:t>
                </a:r>
                <a:r>
                  <a:rPr lang="en-US" baseline="0" dirty="0" err="1"/>
                  <a:t>hrs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6060591"/>
        <c:crosses val="autoZero"/>
        <c:crossBetween val="midCat"/>
      </c:valAx>
      <c:valAx>
        <c:axId val="153606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Water Elevation</a:t>
                </a:r>
                <a:r>
                  <a:rPr lang="en-US" baseline="0" dirty="0"/>
                  <a:t> (m)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60601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2"/>
      </a:solidFill>
    </a:ln>
    <a:effectLst/>
  </c:spPr>
  <c:txPr>
    <a:bodyPr/>
    <a:lstStyle/>
    <a:p>
      <a:pPr>
        <a:defRPr>
          <a:solidFill>
            <a:srgbClr val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43AB5-08D6-443E-9225-7C7B510C9673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34ADF-C3BC-4BD2-A2FA-96266DA2F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98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SMs are mathematical approximations employed to </a:t>
            </a:r>
            <a:r>
              <a:rPr lang="en-US" sz="1800" u="none" dirty="0">
                <a:solidFill>
                  <a:srgbClr val="0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emulate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 system’s behavior by learning the relationships between input parameters and output responses directly from precomputed simulations.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1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3A3A7-83BB-D8DD-542B-8648755F0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95F0A9-028F-43A5-B7C4-E4BCDB11D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205AD-30C1-5D17-EACA-8C1982F00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GNNs are ideal for this task since they</a:t>
            </a:r>
            <a:r>
              <a:rPr lang="en-US" sz="1800" b="0" i="0" u="none" strike="noStrike" baseline="0" dirty="0">
                <a:latin typeface="CharisSIL"/>
              </a:rPr>
              <a:t> are designed to process data over graphs by using the intrinsic structure of the network and the relations between network components. 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Instead of connecting all the available features like a fully connected NN, a GNN focuses on the relationships and the corresponding parameters indicated by the graph they are representing.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FF942-4E7D-BC85-E8B6-2152AEC7B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BF5D-B62E-8C64-8DC0-69700820C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A3D5E-BA71-591D-E888-E76A2D64B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BCE5C4-E853-A22A-39C5-C2BDAFEE9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Inundation time series &amp; Drainage network (pipes, conduits, manholes, inlets, and outfalls)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E9DC-DF7A-A4AC-EF90-B6038ADD2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0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Economically significant</a:t>
            </a:r>
          </a:p>
          <a:p>
            <a:r>
              <a:rPr lang="en-US" dirty="0"/>
              <a:t>Densely populated </a:t>
            </a:r>
          </a:p>
          <a:p>
            <a:r>
              <a:rPr lang="en-US" dirty="0"/>
              <a:t>In danger of hurricanes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Coastal Hazards System (CHS)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1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5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E50FF-1CDC-76B2-DC8B-8443B94C5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96A07-61CB-5534-E7FB-42293450C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7B018-579A-C23B-45A9-4291803B1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D08D1-9A2A-C09B-8AD0-247A68135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34ADF-C3BC-4BD2-A2FA-96266DA2F3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3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04122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3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1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7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6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4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3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9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0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0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790E-48FE-324B-A4AD-34E3A7792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3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DA50B3-C601-4B19-5B36-B35B18106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368" y="3705737"/>
            <a:ext cx="6638544" cy="1650381"/>
          </a:xfrm>
        </p:spPr>
        <p:txBody>
          <a:bodyPr/>
          <a:lstStyle/>
          <a:p>
            <a:r>
              <a:rPr lang="en-US" sz="3200" dirty="0">
                <a:latin typeface="Aptos Display" panose="020B0004020202020204"/>
              </a:rPr>
              <a:t>Mohammad Movahhed</a:t>
            </a:r>
          </a:p>
          <a:p>
            <a:r>
              <a:rPr lang="en-US" sz="3200" dirty="0">
                <a:latin typeface="Aptos Display" panose="020B0004020202020204"/>
              </a:rPr>
              <a:t>AI for Urban Water Networks</a:t>
            </a:r>
          </a:p>
          <a:p>
            <a:r>
              <a:rPr lang="en-US" sz="3200" dirty="0">
                <a:latin typeface="Aptos Display" panose="020B0004020202020204"/>
              </a:rPr>
              <a:t>Instructor: Dr. Fan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ED8583-73E6-D2FC-55C9-F36A5C372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937312"/>
            <a:ext cx="7255546" cy="2386584"/>
          </a:xfrm>
        </p:spPr>
        <p:txBody>
          <a:bodyPr/>
          <a:lstStyle/>
          <a:p>
            <a:r>
              <a:rPr lang="en-US" sz="2400" dirty="0">
                <a:latin typeface="Aptos Display" panose="020B0004020202020204"/>
              </a:rPr>
              <a:t>Data preparation:</a:t>
            </a:r>
            <a:br>
              <a:rPr lang="en-US" sz="2800" dirty="0">
                <a:latin typeface="Aptos Display" panose="020B0004020202020204"/>
              </a:rPr>
            </a:br>
            <a:r>
              <a:rPr lang="en-US" sz="2800" dirty="0">
                <a:latin typeface="Aptos Display" panose="020B0004020202020204"/>
              </a:rPr>
              <a:t>surrogate modeling of drainage networks under coastal flooding</a:t>
            </a:r>
          </a:p>
        </p:txBody>
      </p:sp>
    </p:spTree>
    <p:extLst>
      <p:ext uri="{BB962C8B-B14F-4D97-AF65-F5344CB8AC3E}">
        <p14:creationId xmlns:p14="http://schemas.microsoft.com/office/powerpoint/2010/main" val="417626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3FC42-50E6-7FED-615E-5529C27C9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7CEA9D-0751-BAAA-60C4-7A9BAA17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00250"/>
            <a:ext cx="4871357" cy="456189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F5BF78-7BA1-9C91-2135-A8B7983FA8C8}"/>
              </a:ext>
            </a:extLst>
          </p:cNvPr>
          <p:cNvSpPr txBox="1"/>
          <p:nvPr/>
        </p:nvSpPr>
        <p:spPr>
          <a:xfrm>
            <a:off x="1129213" y="2000250"/>
            <a:ext cx="32225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SWMM Network model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FB33174-D125-5602-561B-A1A9EFDC0174}"/>
              </a:ext>
            </a:extLst>
          </p:cNvPr>
          <p:cNvSpPr/>
          <p:nvPr/>
        </p:nvSpPr>
        <p:spPr>
          <a:xfrm>
            <a:off x="5309741" y="3775001"/>
            <a:ext cx="1013207" cy="3969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055EA8-80B1-B258-B6EF-30B8225234BC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056FAD-DDF0-8BE3-56A2-09E80ACBF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532" y="2861613"/>
            <a:ext cx="4486473" cy="2223723"/>
          </a:xfrm>
          <a:solidFill>
            <a:schemeClr val="accent6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 Simulate SWMM for all flood scenarios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 Construct the GNN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 Train the GNN based on SWMM </a:t>
            </a:r>
          </a:p>
        </p:txBody>
      </p:sp>
    </p:spTree>
    <p:extLst>
      <p:ext uri="{BB962C8B-B14F-4D97-AF65-F5344CB8AC3E}">
        <p14:creationId xmlns:p14="http://schemas.microsoft.com/office/powerpoint/2010/main" val="409836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E38-01B6-4F51-AFAD-F0CE09C09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928" y="1775143"/>
            <a:ext cx="7134352" cy="2387600"/>
          </a:xfrm>
        </p:spPr>
        <p:txBody>
          <a:bodyPr/>
          <a:lstStyle/>
          <a:p>
            <a:r>
              <a:rPr lang="en-US" sz="3500" dirty="0">
                <a:latin typeface="Aptos Display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87628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CF4E-5467-CAD6-CBB2-B3CB4849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13" y="1157153"/>
            <a:ext cx="6951472" cy="480131"/>
          </a:xfrm>
        </p:spPr>
        <p:txBody>
          <a:bodyPr/>
          <a:lstStyle/>
          <a:p>
            <a:r>
              <a:rPr lang="en-US" sz="2800" b="1" dirty="0">
                <a:latin typeface="Aptos Display" panose="020B0004020202020204"/>
              </a:rPr>
              <a:t>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E75EB-E6B9-8842-3A87-EC6DC749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4" y="1765296"/>
            <a:ext cx="5862596" cy="4761469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EBE8FE-AC75-906F-128E-F9655EA9CAF9}"/>
              </a:ext>
            </a:extLst>
          </p:cNvPr>
          <p:cNvGrpSpPr/>
          <p:nvPr/>
        </p:nvGrpSpPr>
        <p:grpSpPr>
          <a:xfrm>
            <a:off x="7199585" y="1826790"/>
            <a:ext cx="4126206" cy="2493778"/>
            <a:chOff x="6608540" y="2737453"/>
            <a:chExt cx="4803401" cy="323157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F77EDDB-D4BA-05CA-BC2A-77076179D574}"/>
                </a:ext>
              </a:extLst>
            </p:cNvPr>
            <p:cNvGrpSpPr/>
            <p:nvPr/>
          </p:nvGrpSpPr>
          <p:grpSpPr>
            <a:xfrm>
              <a:off x="6608540" y="2996971"/>
              <a:ext cx="4803401" cy="2869934"/>
              <a:chOff x="7740762" y="2605580"/>
              <a:chExt cx="3941703" cy="2235606"/>
            </a:xfrm>
          </p:grpSpPr>
          <p:sp>
            <p:nvSpPr>
              <p:cNvPr id="12" name="Google Shape;393;p18">
                <a:extLst>
                  <a:ext uri="{FF2B5EF4-FFF2-40B4-BE49-F238E27FC236}">
                    <a16:creationId xmlns:a16="http://schemas.microsoft.com/office/drawing/2014/main" id="{C1F0F86B-5D50-887C-E4A1-782CFD239BD4}"/>
                  </a:ext>
                </a:extLst>
              </p:cNvPr>
              <p:cNvSpPr txBox="1"/>
              <p:nvPr/>
            </p:nvSpPr>
            <p:spPr>
              <a:xfrm>
                <a:off x="7740762" y="4410339"/>
                <a:ext cx="1865132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  <a:tabLst/>
                  <a:defRPr/>
                </a:pPr>
                <a:r>
                  <a:rPr kumimoji="0" 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 Display" panose="020B0004020202020204"/>
                    <a:ea typeface="Times New Roman"/>
                    <a:cs typeface="Times New Roman"/>
                    <a:sym typeface="Times New Roman"/>
                  </a:rPr>
                  <a:t>Efficiency</a:t>
                </a:r>
                <a:endParaRPr kumimoji="0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 Display" panose="020B0004020202020204"/>
                  <a:cs typeface="Arial"/>
                  <a:sym typeface="Arial"/>
                </a:endParaRPr>
              </a:p>
            </p:txBody>
          </p:sp>
          <p:sp>
            <p:nvSpPr>
              <p:cNvPr id="13" name="Google Shape;394;p18">
                <a:extLst>
                  <a:ext uri="{FF2B5EF4-FFF2-40B4-BE49-F238E27FC236}">
                    <a16:creationId xmlns:a16="http://schemas.microsoft.com/office/drawing/2014/main" id="{1746A6BA-5D8B-2281-7896-171C4FFFD727}"/>
                  </a:ext>
                </a:extLst>
              </p:cNvPr>
              <p:cNvSpPr txBox="1"/>
              <p:nvPr/>
            </p:nvSpPr>
            <p:spPr>
              <a:xfrm>
                <a:off x="10207465" y="2605580"/>
                <a:ext cx="1475000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  <a:tabLst/>
                  <a:defRPr/>
                </a:pPr>
                <a:r>
                  <a:rPr kumimoji="0" 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Times New Roman"/>
                    <a:cs typeface="Times New Roman"/>
                    <a:sym typeface="Times New Roman"/>
                  </a:rPr>
                  <a:t>Accuracy</a:t>
                </a:r>
                <a:endParaRPr kumimoji="0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 Display" panose="020B0004020202020204" pitchFamily="34" charset="0"/>
                  <a:cs typeface="Arial"/>
                  <a:sym typeface="Arial"/>
                </a:endParaRPr>
              </a:p>
            </p:txBody>
          </p:sp>
          <p:sp>
            <p:nvSpPr>
              <p:cNvPr id="14" name="Google Shape;390;p18">
                <a:extLst>
                  <a:ext uri="{FF2B5EF4-FFF2-40B4-BE49-F238E27FC236}">
                    <a16:creationId xmlns:a16="http://schemas.microsoft.com/office/drawing/2014/main" id="{21A4C0D6-1347-FEF9-CB07-A7AD2D69EC56}"/>
                  </a:ext>
                </a:extLst>
              </p:cNvPr>
              <p:cNvSpPr/>
              <p:nvPr/>
            </p:nvSpPr>
            <p:spPr>
              <a:xfrm rot="10800000">
                <a:off x="10614590" y="2957094"/>
                <a:ext cx="660751" cy="587668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2E75B5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 Display" panose="020B0004020202020204" pitchFamily="34" charset="0"/>
                  <a:cs typeface="Arial"/>
                  <a:sym typeface="Arial"/>
                </a:endParaRPr>
              </a:p>
            </p:txBody>
          </p:sp>
          <p:sp>
            <p:nvSpPr>
              <p:cNvPr id="15" name="Google Shape;390;p18">
                <a:extLst>
                  <a:ext uri="{FF2B5EF4-FFF2-40B4-BE49-F238E27FC236}">
                    <a16:creationId xmlns:a16="http://schemas.microsoft.com/office/drawing/2014/main" id="{1C3DBA9E-CF4A-D74F-46EA-DBDBF9AFA685}"/>
                  </a:ext>
                </a:extLst>
              </p:cNvPr>
              <p:cNvSpPr/>
              <p:nvPr/>
            </p:nvSpPr>
            <p:spPr>
              <a:xfrm>
                <a:off x="8342953" y="3863962"/>
                <a:ext cx="660751" cy="587668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2E75B5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 Display" panose="020B0004020202020204" pitchFamily="34" charset="0"/>
                  <a:cs typeface="Arial"/>
                  <a:sym typeface="Arial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50F286-2232-367B-0D9E-1899AD0F5FA0}"/>
                  </a:ext>
                </a:extLst>
              </p:cNvPr>
              <p:cNvSpPr/>
              <p:nvPr/>
            </p:nvSpPr>
            <p:spPr>
              <a:xfrm rot="701497">
                <a:off x="8116926" y="3374571"/>
                <a:ext cx="3302601" cy="608682"/>
              </a:xfrm>
              <a:prstGeom prst="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200" b="1" dirty="0">
                    <a:solidFill>
                      <a:srgbClr val="000000"/>
                    </a:solidFill>
                    <a:latin typeface="Aptos Display" panose="020B0004020202020204"/>
                    <a:ea typeface="Calibri"/>
                    <a:cs typeface="Calibri"/>
                    <a:sym typeface="Calibri"/>
                  </a:rPr>
                  <a:t>Physics-based modeling</a:t>
                </a:r>
              </a:p>
            </p:txBody>
          </p:sp>
        </p:grpSp>
        <p:sp>
          <p:nvSpPr>
            <p:cNvPr id="11" name="Rectangle: Diagonal Corners Snipped 10">
              <a:extLst>
                <a:ext uri="{FF2B5EF4-FFF2-40B4-BE49-F238E27FC236}">
                  <a16:creationId xmlns:a16="http://schemas.microsoft.com/office/drawing/2014/main" id="{29674579-F7A3-EE13-3EC7-1698C19107A3}"/>
                </a:ext>
              </a:extLst>
            </p:cNvPr>
            <p:cNvSpPr/>
            <p:nvPr/>
          </p:nvSpPr>
          <p:spPr>
            <a:xfrm flipH="1">
              <a:off x="6848207" y="2737453"/>
              <a:ext cx="4563734" cy="3231574"/>
            </a:xfrm>
            <a:prstGeom prst="snip2Diag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00952890-0B7C-E61B-8D82-785ACDECF93A}"/>
              </a:ext>
            </a:extLst>
          </p:cNvPr>
          <p:cNvSpPr/>
          <p:nvPr/>
        </p:nvSpPr>
        <p:spPr>
          <a:xfrm>
            <a:off x="7403464" y="5046580"/>
            <a:ext cx="3920329" cy="1180548"/>
          </a:xfrm>
          <a:prstGeom prst="snip2DiagRect">
            <a:avLst>
              <a:gd name="adj1" fmla="val 0"/>
              <a:gd name="adj2" fmla="val 3223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Surrogate modeling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1E88D10-007B-AC12-4A40-60D9A9F3D51D}"/>
              </a:ext>
            </a:extLst>
          </p:cNvPr>
          <p:cNvSpPr/>
          <p:nvPr/>
        </p:nvSpPr>
        <p:spPr>
          <a:xfrm flipH="1">
            <a:off x="8014673" y="4399626"/>
            <a:ext cx="532791" cy="608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331D50-4940-AFDF-E93D-4039512DA2DA}"/>
              </a:ext>
            </a:extLst>
          </p:cNvPr>
          <p:cNvSpPr/>
          <p:nvPr/>
        </p:nvSpPr>
        <p:spPr>
          <a:xfrm>
            <a:off x="8685198" y="4463341"/>
            <a:ext cx="219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ptos Display" panose="020B0004020202020204"/>
              </a:rPr>
              <a:t>Emerging Alternative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8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D2920-225C-6D46-E1D3-693E895EC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83309C-C945-5369-171B-C5808EE6C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" r="1612" b="5373"/>
          <a:stretch/>
        </p:blipFill>
        <p:spPr>
          <a:xfrm>
            <a:off x="6632020" y="3740299"/>
            <a:ext cx="5191763" cy="2984464"/>
          </a:xfrm>
          <a:prstGeom prst="rect">
            <a:avLst/>
          </a:prstGeom>
          <a:ln>
            <a:solidFill>
              <a:srgbClr val="305698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EDE3898-AA2D-A59B-D463-66B31A4EA874}"/>
              </a:ext>
            </a:extLst>
          </p:cNvPr>
          <p:cNvSpPr/>
          <p:nvPr/>
        </p:nvSpPr>
        <p:spPr>
          <a:xfrm rot="5400000">
            <a:off x="8825646" y="2887386"/>
            <a:ext cx="808420" cy="585370"/>
          </a:xfrm>
          <a:prstGeom prst="rightArrow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 Display" panose="020B0004020202020204"/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C107F343-5E73-64C8-F441-FD60521DC1BE}"/>
              </a:ext>
            </a:extLst>
          </p:cNvPr>
          <p:cNvSpPr/>
          <p:nvPr/>
        </p:nvSpPr>
        <p:spPr>
          <a:xfrm>
            <a:off x="7636626" y="1691412"/>
            <a:ext cx="3182550" cy="997380"/>
          </a:xfrm>
          <a:prstGeom prst="snip2DiagRect">
            <a:avLst>
              <a:gd name="adj1" fmla="val 0"/>
              <a:gd name="adj2" fmla="val 3223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Surrogate modeling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5D680A2-6245-36C2-3174-D897CC17855C}"/>
              </a:ext>
            </a:extLst>
          </p:cNvPr>
          <p:cNvSpPr txBox="1">
            <a:spLocks/>
          </p:cNvSpPr>
          <p:nvPr/>
        </p:nvSpPr>
        <p:spPr>
          <a:xfrm>
            <a:off x="248113" y="1157153"/>
            <a:ext cx="6951472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Recap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B26392-8E9E-0C86-61C0-532582D8F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14" y="1765296"/>
            <a:ext cx="5862596" cy="476146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3986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0FECF-F4E7-4361-C5B8-A6F8D1CB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2D41539-CCD3-B67D-BF81-CD02E19E6F56}"/>
              </a:ext>
            </a:extLst>
          </p:cNvPr>
          <p:cNvSpPr txBox="1">
            <a:spLocks/>
          </p:cNvSpPr>
          <p:nvPr/>
        </p:nvSpPr>
        <p:spPr>
          <a:xfrm>
            <a:off x="248113" y="1157153"/>
            <a:ext cx="6951472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Required Data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95F599B4-C9B3-52DF-F89E-5B93B5A54043}"/>
              </a:ext>
            </a:extLst>
          </p:cNvPr>
          <p:cNvSpPr/>
          <p:nvPr/>
        </p:nvSpPr>
        <p:spPr>
          <a:xfrm>
            <a:off x="4889037" y="5588448"/>
            <a:ext cx="2410887" cy="698023"/>
          </a:xfrm>
          <a:prstGeom prst="snip2DiagRect">
            <a:avLst>
              <a:gd name="adj1" fmla="val 0"/>
              <a:gd name="adj2" fmla="val 32235"/>
            </a:avLst>
          </a:prstGeom>
          <a:solidFill>
            <a:srgbClr val="FFD85D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Surrogate 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F75432-9D73-41CE-FDDF-C280ABFCEA57}"/>
              </a:ext>
            </a:extLst>
          </p:cNvPr>
          <p:cNvSpPr/>
          <p:nvPr/>
        </p:nvSpPr>
        <p:spPr>
          <a:xfrm>
            <a:off x="685800" y="1912618"/>
            <a:ext cx="2002972" cy="598714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Storm surge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39BAEF-7F11-876A-99C4-646F41739BB8}"/>
              </a:ext>
            </a:extLst>
          </p:cNvPr>
          <p:cNvSpPr/>
          <p:nvPr/>
        </p:nvSpPr>
        <p:spPr>
          <a:xfrm>
            <a:off x="685800" y="3162356"/>
            <a:ext cx="1698306" cy="598714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Topography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3815D9FF-75FC-29BF-2794-E9375353DE6E}"/>
              </a:ext>
            </a:extLst>
          </p:cNvPr>
          <p:cNvSpPr/>
          <p:nvPr/>
        </p:nvSpPr>
        <p:spPr>
          <a:xfrm flipH="1">
            <a:off x="3242237" y="2563642"/>
            <a:ext cx="2187094" cy="598714"/>
          </a:xfrm>
          <a:prstGeom prst="parallelogram">
            <a:avLst/>
          </a:prstGeom>
          <a:solidFill>
            <a:srgbClr val="FFD8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Flood model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F0DD51-DB7E-2418-5083-1B419BE2F242}"/>
              </a:ext>
            </a:extLst>
          </p:cNvPr>
          <p:cNvSpPr/>
          <p:nvPr/>
        </p:nvSpPr>
        <p:spPr>
          <a:xfrm>
            <a:off x="685799" y="4320822"/>
            <a:ext cx="2267339" cy="598714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Drainage network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0376B22-FF15-5C4A-AB24-5BC2A0354F31}"/>
              </a:ext>
            </a:extLst>
          </p:cNvPr>
          <p:cNvSpPr/>
          <p:nvPr/>
        </p:nvSpPr>
        <p:spPr>
          <a:xfrm flipH="1">
            <a:off x="4889037" y="3933091"/>
            <a:ext cx="2187094" cy="617237"/>
          </a:xfrm>
          <a:prstGeom prst="parallelogram">
            <a:avLst/>
          </a:prstGeom>
          <a:solidFill>
            <a:srgbClr val="FFD8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SWMM 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9E361A-C798-5C21-1534-904616F3EF6D}"/>
              </a:ext>
            </a:extLst>
          </p:cNvPr>
          <p:cNvSpPr/>
          <p:nvPr/>
        </p:nvSpPr>
        <p:spPr>
          <a:xfrm>
            <a:off x="6372635" y="2552756"/>
            <a:ext cx="2814907" cy="61723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Inundation time series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C2BBC2-340A-1E26-BA53-4D507C4C45FD}"/>
              </a:ext>
            </a:extLst>
          </p:cNvPr>
          <p:cNvSpPr/>
          <p:nvPr/>
        </p:nvSpPr>
        <p:spPr>
          <a:xfrm>
            <a:off x="8402333" y="3911319"/>
            <a:ext cx="2814907" cy="668396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Network performance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7E39E4D-29CD-FF57-1C86-C45E994AF8DD}"/>
              </a:ext>
            </a:extLst>
          </p:cNvPr>
          <p:cNvSpPr/>
          <p:nvPr/>
        </p:nvSpPr>
        <p:spPr>
          <a:xfrm>
            <a:off x="685800" y="5610220"/>
            <a:ext cx="2308706" cy="653236"/>
          </a:xfrm>
          <a:prstGeom prst="roundRect">
            <a:avLst>
              <a:gd name="adj" fmla="val 50000"/>
            </a:avLst>
          </a:prstGeom>
          <a:solidFill>
            <a:srgbClr val="DCC5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New Storm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73FEFDD-C76E-7DFF-DAB0-E1617142550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688772" y="2211975"/>
            <a:ext cx="1572173" cy="35166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E3C821D-2586-429A-276C-06734A739846}"/>
              </a:ext>
            </a:extLst>
          </p:cNvPr>
          <p:cNvCxnSpPr>
            <a:cxnSpLocks/>
            <a:stCxn id="8" idx="3"/>
            <a:endCxn id="9" idx="4"/>
          </p:cNvCxnSpPr>
          <p:nvPr/>
        </p:nvCxnSpPr>
        <p:spPr>
          <a:xfrm flipV="1">
            <a:off x="2384106" y="3162356"/>
            <a:ext cx="1951678" cy="29935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2C4D1AB-906B-CBCE-628B-9D84382BDD30}"/>
              </a:ext>
            </a:extLst>
          </p:cNvPr>
          <p:cNvCxnSpPr>
            <a:cxnSpLocks/>
            <a:stCxn id="9" idx="5"/>
            <a:endCxn id="14" idx="1"/>
          </p:cNvCxnSpPr>
          <p:nvPr/>
        </p:nvCxnSpPr>
        <p:spPr>
          <a:xfrm flipV="1">
            <a:off x="5354492" y="2861375"/>
            <a:ext cx="1018143" cy="16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6E36B1D-E997-7AE0-D5B4-637614B24B0C}"/>
              </a:ext>
            </a:extLst>
          </p:cNvPr>
          <p:cNvCxnSpPr>
            <a:cxnSpLocks/>
            <a:stCxn id="14" idx="2"/>
            <a:endCxn id="13" idx="1"/>
          </p:cNvCxnSpPr>
          <p:nvPr/>
        </p:nvCxnSpPr>
        <p:spPr>
          <a:xfrm rot="5400000">
            <a:off x="6461210" y="2614212"/>
            <a:ext cx="763098" cy="187466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9854E37-9E36-A6FC-A4CD-2DCF765CC635}"/>
              </a:ext>
            </a:extLst>
          </p:cNvPr>
          <p:cNvCxnSpPr>
            <a:cxnSpLocks/>
            <a:stCxn id="13" idx="5"/>
            <a:endCxn id="15" idx="1"/>
          </p:cNvCxnSpPr>
          <p:nvPr/>
        </p:nvCxnSpPr>
        <p:spPr>
          <a:xfrm>
            <a:off x="6998976" y="4241710"/>
            <a:ext cx="1403357" cy="380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7E2961F-C7B2-98D6-0A2F-AA16A6966C62}"/>
              </a:ext>
            </a:extLst>
          </p:cNvPr>
          <p:cNvCxnSpPr>
            <a:cxnSpLocks/>
            <a:endCxn id="5" idx="3"/>
          </p:cNvCxnSpPr>
          <p:nvPr/>
        </p:nvCxnSpPr>
        <p:spPr>
          <a:xfrm rot="5400000">
            <a:off x="5832520" y="3431955"/>
            <a:ext cx="2418455" cy="1894531"/>
          </a:xfrm>
          <a:prstGeom prst="bentConnector3">
            <a:avLst>
              <a:gd name="adj1" fmla="val 6800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2533F4E-A545-9EF2-3176-17E6C3EE8729}"/>
              </a:ext>
            </a:extLst>
          </p:cNvPr>
          <p:cNvCxnSpPr>
            <a:cxnSpLocks/>
            <a:stCxn id="15" idx="2"/>
            <a:endCxn id="5" idx="3"/>
          </p:cNvCxnSpPr>
          <p:nvPr/>
        </p:nvCxnSpPr>
        <p:spPr>
          <a:xfrm rot="5400000">
            <a:off x="7447768" y="3226428"/>
            <a:ext cx="1008733" cy="3715306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FEE940EC-8F25-89E5-6219-604118E95BAA}"/>
              </a:ext>
            </a:extLst>
          </p:cNvPr>
          <p:cNvCxnSpPr>
            <a:cxnSpLocks/>
            <a:stCxn id="16" idx="3"/>
            <a:endCxn id="5" idx="2"/>
          </p:cNvCxnSpPr>
          <p:nvPr/>
        </p:nvCxnSpPr>
        <p:spPr>
          <a:xfrm>
            <a:off x="2994506" y="5936838"/>
            <a:ext cx="1894531" cy="622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16883359-F59F-0CB3-CA4D-F8FFC4CFBBD7}"/>
              </a:ext>
            </a:extLst>
          </p:cNvPr>
          <p:cNvSpPr/>
          <p:nvPr/>
        </p:nvSpPr>
        <p:spPr>
          <a:xfrm>
            <a:off x="8847144" y="5583671"/>
            <a:ext cx="2898542" cy="698023"/>
          </a:xfrm>
          <a:prstGeom prst="roundRect">
            <a:avLst>
              <a:gd name="adj" fmla="val 50000"/>
            </a:avLst>
          </a:prstGeom>
          <a:solidFill>
            <a:srgbClr val="DCC5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Estimated performance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67E52D2-633E-404C-8C38-6C4F66867DA1}"/>
              </a:ext>
            </a:extLst>
          </p:cNvPr>
          <p:cNvCxnSpPr>
            <a:cxnSpLocks/>
            <a:stCxn id="5" idx="0"/>
            <a:endCxn id="92" idx="1"/>
          </p:cNvCxnSpPr>
          <p:nvPr/>
        </p:nvCxnSpPr>
        <p:spPr>
          <a:xfrm flipV="1">
            <a:off x="7299924" y="5932683"/>
            <a:ext cx="1547220" cy="4777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11BE6FB4-AB47-8B63-59EA-D87FB28638E3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2953138" y="4241710"/>
            <a:ext cx="2013054" cy="37846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8892A785-D307-3C76-B3AE-6259BE126A5E}"/>
              </a:ext>
            </a:extLst>
          </p:cNvPr>
          <p:cNvCxnSpPr>
            <a:cxnSpLocks/>
            <a:stCxn id="12" idx="2"/>
            <a:endCxn id="5" idx="3"/>
          </p:cNvCxnSpPr>
          <p:nvPr/>
        </p:nvCxnSpPr>
        <p:spPr>
          <a:xfrm rot="16200000" flipH="1">
            <a:off x="3622519" y="3116486"/>
            <a:ext cx="668912" cy="4275012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7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E694A8-6919-B22F-D6AF-61643274977C}"/>
              </a:ext>
            </a:extLst>
          </p:cNvPr>
          <p:cNvSpPr txBox="1">
            <a:spLocks/>
          </p:cNvSpPr>
          <p:nvPr/>
        </p:nvSpPr>
        <p:spPr>
          <a:xfrm>
            <a:off x="280769" y="1167718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Real Case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7E0220-57A0-9123-5C84-CAA3D33A952B}"/>
              </a:ext>
            </a:extLst>
          </p:cNvPr>
          <p:cNvSpPr txBox="1"/>
          <p:nvPr/>
        </p:nvSpPr>
        <p:spPr>
          <a:xfrm>
            <a:off x="242423" y="6145906"/>
            <a:ext cx="59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10-meter DEM (USGS database )</a:t>
            </a:r>
          </a:p>
        </p:txBody>
      </p:sp>
      <p:pic>
        <p:nvPicPr>
          <p:cNvPr id="17" name="Picture 16" descr="A map of the north pole&#10;&#10;Description automatically generated">
            <a:extLst>
              <a:ext uri="{FF2B5EF4-FFF2-40B4-BE49-F238E27FC236}">
                <a16:creationId xmlns:a16="http://schemas.microsoft.com/office/drawing/2014/main" id="{CAB04287-D141-E80E-3362-9BE662802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2" y="1864584"/>
            <a:ext cx="6081190" cy="4281321"/>
          </a:xfrm>
          <a:prstGeom prst="rect">
            <a:avLst/>
          </a:prstGeom>
          <a:ln>
            <a:solidFill>
              <a:srgbClr val="C00000"/>
            </a:solidFill>
          </a:ln>
        </p:spPr>
      </p:pic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80B6C561-BB68-BCEE-5614-1740C24FF9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1694914"/>
              </p:ext>
            </p:extLst>
          </p:nvPr>
        </p:nvGraphicFramePr>
        <p:xfrm>
          <a:off x="7296244" y="1916121"/>
          <a:ext cx="4614986" cy="3517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018417-4765-F6F2-20C4-5268B9CC18DE}"/>
              </a:ext>
            </a:extLst>
          </p:cNvPr>
          <p:cNvCxnSpPr>
            <a:cxnSpLocks/>
          </p:cNvCxnSpPr>
          <p:nvPr/>
        </p:nvCxnSpPr>
        <p:spPr>
          <a:xfrm flipV="1">
            <a:off x="6214184" y="1916121"/>
            <a:ext cx="1082060" cy="151287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260599-CD7C-0A1C-6BCC-330D82A7BEB2}"/>
              </a:ext>
            </a:extLst>
          </p:cNvPr>
          <p:cNvCxnSpPr>
            <a:cxnSpLocks/>
          </p:cNvCxnSpPr>
          <p:nvPr/>
        </p:nvCxnSpPr>
        <p:spPr>
          <a:xfrm>
            <a:off x="6214184" y="3502819"/>
            <a:ext cx="1082060" cy="19308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8618DA7-79DA-EFA8-1CEA-7088A921C611}"/>
              </a:ext>
            </a:extLst>
          </p:cNvPr>
          <p:cNvSpPr txBox="1"/>
          <p:nvPr/>
        </p:nvSpPr>
        <p:spPr>
          <a:xfrm>
            <a:off x="7321123" y="5498171"/>
            <a:ext cx="459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Storm surge hydrograph (CHS database)</a:t>
            </a:r>
          </a:p>
        </p:txBody>
      </p:sp>
    </p:spTree>
    <p:extLst>
      <p:ext uri="{BB962C8B-B14F-4D97-AF65-F5344CB8AC3E}">
        <p14:creationId xmlns:p14="http://schemas.microsoft.com/office/powerpoint/2010/main" val="47107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2C067480-392A-8555-CDB6-8E69E8C30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6" t="3218" r="17275" b="4981"/>
          <a:stretch/>
        </p:blipFill>
        <p:spPr>
          <a:xfrm>
            <a:off x="7465156" y="2321513"/>
            <a:ext cx="4043765" cy="357258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60AAAB-F764-590A-94AC-C3C8E8D1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59" y="2326017"/>
            <a:ext cx="4084281" cy="356794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7D44B5-35E9-17FA-74C0-738A865D54F8}"/>
              </a:ext>
            </a:extLst>
          </p:cNvPr>
          <p:cNvSpPr txBox="1"/>
          <p:nvPr/>
        </p:nvSpPr>
        <p:spPr>
          <a:xfrm>
            <a:off x="723546" y="1915029"/>
            <a:ext cx="4117029" cy="400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Drainage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FAB85-0567-790F-6241-30E0F9E17B17}"/>
              </a:ext>
            </a:extLst>
          </p:cNvPr>
          <p:cNvSpPr txBox="1"/>
          <p:nvPr/>
        </p:nvSpPr>
        <p:spPr>
          <a:xfrm>
            <a:off x="7452274" y="1918216"/>
            <a:ext cx="4068727" cy="400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Flood inundation simulation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9AB3A3-164A-E657-BF7B-328C366491EE}"/>
              </a:ext>
            </a:extLst>
          </p:cNvPr>
          <p:cNvSpPr/>
          <p:nvPr/>
        </p:nvSpPr>
        <p:spPr>
          <a:xfrm>
            <a:off x="4840579" y="1915029"/>
            <a:ext cx="2612497" cy="434826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C26718-DEAC-27C3-F3DA-CC72255E5C20}"/>
              </a:ext>
            </a:extLst>
          </p:cNvPr>
          <p:cNvGrpSpPr/>
          <p:nvPr/>
        </p:nvGrpSpPr>
        <p:grpSpPr>
          <a:xfrm>
            <a:off x="4825340" y="2602111"/>
            <a:ext cx="2651507" cy="3523572"/>
            <a:chOff x="4346369" y="2395282"/>
            <a:chExt cx="2651507" cy="352357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3C276A-640A-B810-C045-C655C146A19C}"/>
                </a:ext>
              </a:extLst>
            </p:cNvPr>
            <p:cNvGrpSpPr/>
            <p:nvPr/>
          </p:nvGrpSpPr>
          <p:grpSpPr>
            <a:xfrm>
              <a:off x="4399467" y="4125622"/>
              <a:ext cx="2598409" cy="1793232"/>
              <a:chOff x="4978687" y="2882665"/>
              <a:chExt cx="2035083" cy="138503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2DAB2C3-C39A-580A-952E-1D8451FBC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4750" y="3557430"/>
                <a:ext cx="285543" cy="594410"/>
              </a:xfrm>
              <a:prstGeom prst="rect">
                <a:avLst/>
              </a:prstGeom>
              <a:ln w="19050">
                <a:noFill/>
              </a:ln>
            </p:spPr>
          </p:pic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9BD42D1A-EBBB-5CA0-499E-4253DAEBB729}"/>
                  </a:ext>
                </a:extLst>
              </p:cNvPr>
              <p:cNvSpPr/>
              <p:nvPr/>
            </p:nvSpPr>
            <p:spPr>
              <a:xfrm>
                <a:off x="5085338" y="2889244"/>
                <a:ext cx="205076" cy="161258"/>
              </a:xfrm>
              <a:prstGeom prst="triangle">
                <a:avLst/>
              </a:prstGeom>
              <a:solidFill>
                <a:srgbClr val="DBB91F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56027F-297A-9E45-3198-EE90F9DD417C}"/>
                  </a:ext>
                </a:extLst>
              </p:cNvPr>
              <p:cNvSpPr txBox="1"/>
              <p:nvPr/>
            </p:nvSpPr>
            <p:spPr>
              <a:xfrm>
                <a:off x="5430293" y="2882665"/>
                <a:ext cx="1546156" cy="23771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Observation point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6C7D2B-47E1-341C-5163-07A0CC8CB913}"/>
                  </a:ext>
                </a:extLst>
              </p:cNvPr>
              <p:cNvSpPr txBox="1"/>
              <p:nvPr/>
            </p:nvSpPr>
            <p:spPr>
              <a:xfrm>
                <a:off x="4978687" y="3266065"/>
                <a:ext cx="2035083" cy="23771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Inundation depth (m)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03D0D7-FE57-3774-0BB5-C746A383B0AB}"/>
                  </a:ext>
                </a:extLst>
              </p:cNvPr>
              <p:cNvSpPr txBox="1"/>
              <p:nvPr/>
            </p:nvSpPr>
            <p:spPr>
              <a:xfrm>
                <a:off x="5454090" y="4029980"/>
                <a:ext cx="822866" cy="23771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C57FDB-939B-D34A-C95E-3A6435B2A718}"/>
                  </a:ext>
                </a:extLst>
              </p:cNvPr>
              <p:cNvSpPr txBox="1"/>
              <p:nvPr/>
            </p:nvSpPr>
            <p:spPr>
              <a:xfrm>
                <a:off x="5502391" y="3516338"/>
                <a:ext cx="822866" cy="23771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5.5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F44FC4-DFBD-EDDF-2739-DB19D56C6DE8}"/>
                </a:ext>
              </a:extLst>
            </p:cNvPr>
            <p:cNvSpPr txBox="1"/>
            <p:nvPr/>
          </p:nvSpPr>
          <p:spPr>
            <a:xfrm>
              <a:off x="4346369" y="2395282"/>
              <a:ext cx="2612497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7D99E97A-9674-D2FE-62A2-61107BD9BB8A}"/>
                </a:ext>
              </a:extLst>
            </p:cNvPr>
            <p:cNvSpPr/>
            <p:nvPr/>
          </p:nvSpPr>
          <p:spPr>
            <a:xfrm>
              <a:off x="4525604" y="3620102"/>
              <a:ext cx="277591" cy="279531"/>
            </a:xfrm>
            <a:prstGeom prst="star5">
              <a:avLst/>
            </a:prstGeom>
            <a:solidFill>
              <a:srgbClr val="CA22E6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1940E8-5ACF-6E7A-49D6-D7E7D91AD3D5}"/>
                </a:ext>
              </a:extLst>
            </p:cNvPr>
            <p:cNvSpPr txBox="1"/>
            <p:nvPr/>
          </p:nvSpPr>
          <p:spPr>
            <a:xfrm>
              <a:off x="4959859" y="3616808"/>
              <a:ext cx="2035083" cy="30777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WWTP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C0D4A6-89D8-4BA5-36C0-AA2DD8511F65}"/>
                </a:ext>
              </a:extLst>
            </p:cNvPr>
            <p:cNvSpPr/>
            <p:nvPr/>
          </p:nvSpPr>
          <p:spPr>
            <a:xfrm>
              <a:off x="4535640" y="3095965"/>
              <a:ext cx="236524" cy="236524"/>
            </a:xfrm>
            <a:prstGeom prst="ellipse">
              <a:avLst/>
            </a:prstGeom>
            <a:solidFill>
              <a:srgbClr val="8A4411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D07813-B66D-ED3C-86FE-5FB9C50FBA50}"/>
                </a:ext>
              </a:extLst>
            </p:cNvPr>
            <p:cNvSpPr txBox="1"/>
            <p:nvPr/>
          </p:nvSpPr>
          <p:spPr>
            <a:xfrm>
              <a:off x="4945610" y="3043562"/>
              <a:ext cx="2035083" cy="30777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Outfall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2E5D748-A2CD-6837-30D7-34D42DACA798}"/>
              </a:ext>
            </a:extLst>
          </p:cNvPr>
          <p:cNvSpPr txBox="1"/>
          <p:nvPr/>
        </p:nvSpPr>
        <p:spPr>
          <a:xfrm>
            <a:off x="723547" y="5886156"/>
            <a:ext cx="4101794" cy="36933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Missing pipe and manhole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BE7B91-793B-02E7-E17C-317713EB6203}"/>
              </a:ext>
            </a:extLst>
          </p:cNvPr>
          <p:cNvSpPr txBox="1"/>
          <p:nvPr/>
        </p:nvSpPr>
        <p:spPr>
          <a:xfrm>
            <a:off x="7458887" y="5893961"/>
            <a:ext cx="4062114" cy="36933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Simulation took 2.83 wall-clock hours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88800C5-BD7E-83B1-BABB-E134615FEE75}"/>
              </a:ext>
            </a:extLst>
          </p:cNvPr>
          <p:cNvSpPr txBox="1">
            <a:spLocks/>
          </p:cNvSpPr>
          <p:nvPr/>
        </p:nvSpPr>
        <p:spPr>
          <a:xfrm>
            <a:off x="280769" y="1167718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Real Case Study</a:t>
            </a:r>
          </a:p>
        </p:txBody>
      </p:sp>
    </p:spTree>
    <p:extLst>
      <p:ext uri="{BB962C8B-B14F-4D97-AF65-F5344CB8AC3E}">
        <p14:creationId xmlns:p14="http://schemas.microsoft.com/office/powerpoint/2010/main" val="3638395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69129-C1D7-1B83-F0AA-F75A321D4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40" y="1895495"/>
            <a:ext cx="4663460" cy="233088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Bellinge, Denmark</a:t>
            </a:r>
          </a:p>
          <a:p>
            <a:r>
              <a:rPr lang="en-US" dirty="0">
                <a:solidFill>
                  <a:srgbClr val="000000"/>
                </a:solidFill>
              </a:rPr>
              <a:t>Covers 1.7 km2 area.</a:t>
            </a:r>
          </a:p>
          <a:p>
            <a:r>
              <a:rPr lang="en-US" dirty="0">
                <a:solidFill>
                  <a:srgbClr val="000000"/>
                </a:solidFill>
              </a:rPr>
              <a:t>Number of manholes: 995</a:t>
            </a:r>
          </a:p>
          <a:p>
            <a:r>
              <a:rPr lang="en-US" dirty="0">
                <a:solidFill>
                  <a:srgbClr val="000000"/>
                </a:solidFill>
              </a:rPr>
              <a:t>Number of conduits: 1015</a:t>
            </a:r>
          </a:p>
          <a:p>
            <a:r>
              <a:rPr lang="en-US" dirty="0">
                <a:solidFill>
                  <a:srgbClr val="000000"/>
                </a:solidFill>
              </a:rPr>
              <a:t>Number of outfalls: 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AE0661-541F-3528-2DE6-E124EE06670F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Hypothetical Case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EB5A4-376A-6BB0-31D9-79DFF69F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1497104"/>
            <a:ext cx="5959879" cy="5132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9EAE35-43D8-4F63-C952-91D69E5D4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59" y="4298513"/>
            <a:ext cx="2832739" cy="2330887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8D9891-2222-B241-7A30-B24045A215A5}"/>
              </a:ext>
            </a:extLst>
          </p:cNvPr>
          <p:cNvCxnSpPr>
            <a:cxnSpLocks/>
          </p:cNvCxnSpPr>
          <p:nvPr/>
        </p:nvCxnSpPr>
        <p:spPr>
          <a:xfrm flipH="1" flipV="1">
            <a:off x="5600898" y="4298513"/>
            <a:ext cx="2962077" cy="19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47698B-2FBA-744D-C6B6-831C16D312A7}"/>
              </a:ext>
            </a:extLst>
          </p:cNvPr>
          <p:cNvCxnSpPr>
            <a:cxnSpLocks/>
          </p:cNvCxnSpPr>
          <p:nvPr/>
        </p:nvCxnSpPr>
        <p:spPr>
          <a:xfrm flipH="1">
            <a:off x="5600898" y="4975931"/>
            <a:ext cx="2979741" cy="1653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DD5654-23C9-4F88-B9A6-C8ADAB8A53D2}"/>
              </a:ext>
            </a:extLst>
          </p:cNvPr>
          <p:cNvSpPr/>
          <p:nvPr/>
        </p:nvSpPr>
        <p:spPr>
          <a:xfrm>
            <a:off x="8580638" y="4495800"/>
            <a:ext cx="543041" cy="4724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2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77559-84C5-924B-17F4-7655F3C6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2C6C7-7B2C-1705-5827-8D982E44C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40" y="1886680"/>
            <a:ext cx="5082758" cy="396824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River is assumed to be the coastline.</a:t>
            </a:r>
          </a:p>
          <a:p>
            <a:r>
              <a:rPr lang="en-US" dirty="0">
                <a:solidFill>
                  <a:srgbClr val="000000"/>
                </a:solidFill>
              </a:rPr>
              <a:t>Flood inundation obtained following “bathtub” models and CHS database.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429C23-7F6C-1B2D-1BB0-13CF19985A46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Hypothetical Case Study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64EF006-9F90-4A87-900E-2C6C47A5F9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9635311"/>
              </p:ext>
            </p:extLst>
          </p:nvPr>
        </p:nvGraphicFramePr>
        <p:xfrm>
          <a:off x="518140" y="3539634"/>
          <a:ext cx="4911110" cy="2990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9B1168-9EA8-7464-7C57-E24A4149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1" y="1523656"/>
            <a:ext cx="6235152" cy="500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7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C0E0-0F24-A71C-253C-4FABD779A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40BC9-91D8-9112-F521-26A84DA46F93}"/>
              </a:ext>
            </a:extLst>
          </p:cNvPr>
          <p:cNvSpPr txBox="1">
            <a:spLocks/>
          </p:cNvSpPr>
          <p:nvPr/>
        </p:nvSpPr>
        <p:spPr>
          <a:xfrm>
            <a:off x="383771" y="1145946"/>
            <a:ext cx="11078255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ptos Display" panose="020B0004020202020204"/>
              </a:rPr>
              <a:t>Hypothetical Case Study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A09AB8-E8B4-E643-CA7C-D321BA47D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66"/>
          <a:stretch/>
        </p:blipFill>
        <p:spPr>
          <a:xfrm>
            <a:off x="195943" y="2108667"/>
            <a:ext cx="4961524" cy="430207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AD6F4-DF5E-6FFF-81C0-0D7C6788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533" y="1336449"/>
            <a:ext cx="4961524" cy="50637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DAC03F9-CE00-0117-6E2F-190A9138A6A5}"/>
              </a:ext>
            </a:extLst>
          </p:cNvPr>
          <p:cNvSpPr/>
          <p:nvPr/>
        </p:nvSpPr>
        <p:spPr>
          <a:xfrm>
            <a:off x="5311393" y="3174926"/>
            <a:ext cx="1681954" cy="480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9EB28-A4E5-807C-C683-FBA991285601}"/>
              </a:ext>
            </a:extLst>
          </p:cNvPr>
          <p:cNvSpPr txBox="1"/>
          <p:nvPr/>
        </p:nvSpPr>
        <p:spPr>
          <a:xfrm>
            <a:off x="5194843" y="2135426"/>
            <a:ext cx="1877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Water depth time series at location of nodes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EAE7E-E452-0D24-A552-0EA2C216C80A}"/>
              </a:ext>
            </a:extLst>
          </p:cNvPr>
          <p:cNvSpPr txBox="1"/>
          <p:nvPr/>
        </p:nvSpPr>
        <p:spPr>
          <a:xfrm>
            <a:off x="7860666" y="1375154"/>
            <a:ext cx="3309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SWMM Network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4342C-F4D0-BC53-C6D0-138815F8ABC7}"/>
              </a:ext>
            </a:extLst>
          </p:cNvPr>
          <p:cNvSpPr txBox="1"/>
          <p:nvPr/>
        </p:nvSpPr>
        <p:spPr>
          <a:xfrm>
            <a:off x="1022076" y="1690924"/>
            <a:ext cx="3309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Inundation time series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550D20-33B5-D57B-214F-188DDA5CE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43" y="5418855"/>
            <a:ext cx="347245" cy="900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CE44FB-F48C-57E9-BEB4-DE9D3B421B76}"/>
              </a:ext>
            </a:extLst>
          </p:cNvPr>
          <p:cNvSpPr txBox="1"/>
          <p:nvPr/>
        </p:nvSpPr>
        <p:spPr>
          <a:xfrm>
            <a:off x="5082253" y="5091990"/>
            <a:ext cx="1952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Inundation depth (m)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5F594D-334B-336C-8636-ADCE3128EA6E}"/>
              </a:ext>
            </a:extLst>
          </p:cNvPr>
          <p:cNvSpPr txBox="1"/>
          <p:nvPr/>
        </p:nvSpPr>
        <p:spPr>
          <a:xfrm>
            <a:off x="5562681" y="6160876"/>
            <a:ext cx="822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060D9-953B-7DFC-08E7-7BB794BFEE49}"/>
              </a:ext>
            </a:extLst>
          </p:cNvPr>
          <p:cNvSpPr txBox="1"/>
          <p:nvPr/>
        </p:nvSpPr>
        <p:spPr>
          <a:xfrm>
            <a:off x="5635925" y="5418854"/>
            <a:ext cx="822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FB8B42-59C8-EAE4-9BA4-3CBB9A6892A6}"/>
              </a:ext>
            </a:extLst>
          </p:cNvPr>
          <p:cNvSpPr txBox="1"/>
          <p:nvPr/>
        </p:nvSpPr>
        <p:spPr>
          <a:xfrm>
            <a:off x="5594434" y="4628392"/>
            <a:ext cx="119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Outfalls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D43150-843B-884A-4D7F-9245EA68CD59}"/>
              </a:ext>
            </a:extLst>
          </p:cNvPr>
          <p:cNvSpPr/>
          <p:nvPr/>
        </p:nvSpPr>
        <p:spPr>
          <a:xfrm>
            <a:off x="5281496" y="4647711"/>
            <a:ext cx="188909" cy="1889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1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rmal_Powerpoint_Master_Brand_Widescreen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Formal_Powerpoint_Master_Brand_Widescreen</Template>
  <TotalTime>1301</TotalTime>
  <Words>346</Words>
  <Application>Microsoft Office PowerPoint</Application>
  <PresentationFormat>Widescreen</PresentationFormat>
  <Paragraphs>82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CharisSIL</vt:lpstr>
      <vt:lpstr>Georgia</vt:lpstr>
      <vt:lpstr>System Font Regular</vt:lpstr>
      <vt:lpstr>Times New Roman</vt:lpstr>
      <vt:lpstr>Wingdings</vt:lpstr>
      <vt:lpstr>Formal_Powerpoint_Master_Brand_Widescreen</vt:lpstr>
      <vt:lpstr>Data preparation: surrogate modeling of drainage networks under coastal flooding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GNN-based surrogate model for stormwater networks</dc:title>
  <dc:creator>Mohammad Movahhed</dc:creator>
  <cp:lastModifiedBy>Mohammad Movahhed</cp:lastModifiedBy>
  <cp:revision>45</cp:revision>
  <dcterms:created xsi:type="dcterms:W3CDTF">2025-02-11T17:25:05Z</dcterms:created>
  <dcterms:modified xsi:type="dcterms:W3CDTF">2025-03-12T14:50:12Z</dcterms:modified>
</cp:coreProperties>
</file>